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6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2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88" y="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4400" y="1828801"/>
            <a:ext cx="5791200" cy="14700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94400" y="3505200"/>
            <a:ext cx="5791200" cy="1143000"/>
          </a:xfrm>
        </p:spPr>
        <p:txBody>
          <a:bodyPr/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227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ADCF-F045-408A-AE13-65F427FFFD2B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74E0-8C80-4953-9566-F80B356DE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478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ADCF-F045-408A-AE13-65F427FFFD2B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74E0-8C80-4953-9566-F80B356DE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66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ADCF-F045-408A-AE13-65F427FFFD2B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74E0-8C80-4953-9566-F80B356DE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030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ADCF-F045-408A-AE13-65F427FFFD2B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74E0-8C80-4953-9566-F80B356DE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872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ADCF-F045-408A-AE13-65F427FFFD2B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74E0-8C80-4953-9566-F80B356DE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69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ADCF-F045-408A-AE13-65F427FFFD2B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74E0-8C80-4953-9566-F80B356DE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629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ADCF-F045-408A-AE13-65F427FFFD2B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74E0-8C80-4953-9566-F80B356DE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223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ADCF-F045-408A-AE13-65F427FFFD2B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74E0-8C80-4953-9566-F80B356DE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9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ADCF-F045-408A-AE13-65F427FFFD2B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74E0-8C80-4953-9566-F80B356DE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838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8ADCF-F045-408A-AE13-65F427FFFD2B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74E0-8C80-4953-9566-F80B356DE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079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8000" y="6379272"/>
            <a:ext cx="1016000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8ADCF-F045-408A-AE13-65F427FFFD2B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27200" y="6379272"/>
            <a:ext cx="6908800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39200" y="6379272"/>
            <a:ext cx="812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D74E0-8C80-4953-9566-F80B356DE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192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2800" b="0" i="0" kern="1200" cap="all" spc="-100">
          <a:solidFill>
            <a:srgbClr val="0C2340"/>
          </a:solidFill>
          <a:latin typeface="Arial Black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EEB22E"/>
        </a:buClr>
        <a:buFont typeface="Arial" pitchFamily="34" charset="0"/>
        <a:buChar char="•"/>
        <a:defRPr sz="2400" b="1" i="0" kern="1200">
          <a:solidFill>
            <a:srgbClr val="0C234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EEB22E"/>
        </a:buClr>
        <a:buFont typeface="Arial" pitchFamily="34" charset="0"/>
        <a:buChar char="–"/>
        <a:defRPr sz="2400" kern="1200">
          <a:solidFill>
            <a:srgbClr val="0C234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EEB22E"/>
        </a:buClr>
        <a:buFont typeface="Arial" pitchFamily="34" charset="0"/>
        <a:buChar char="•"/>
        <a:defRPr sz="2000" kern="1200">
          <a:solidFill>
            <a:srgbClr val="0C234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EEB22E"/>
        </a:buClr>
        <a:buFont typeface="Arial" pitchFamily="34" charset="0"/>
        <a:buChar char="–"/>
        <a:defRPr sz="1800" kern="1200">
          <a:solidFill>
            <a:srgbClr val="0C234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EEB22E"/>
        </a:buClr>
        <a:buFont typeface="Arial" pitchFamily="34" charset="0"/>
        <a:buChar char="»"/>
        <a:defRPr sz="1600" kern="1200">
          <a:solidFill>
            <a:srgbClr val="0C23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athleanx.com/calculators/macro-calculator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81222-48EF-DFBF-9FDF-39A11E9E40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Nutrition 101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482D3F-B774-A92B-C140-CB07AF82D7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Dr. Caleb Voskuil</a:t>
            </a:r>
          </a:p>
        </p:txBody>
      </p:sp>
    </p:spTree>
    <p:extLst>
      <p:ext uri="{BB962C8B-B14F-4D97-AF65-F5344CB8AC3E}">
        <p14:creationId xmlns:p14="http://schemas.microsoft.com/office/powerpoint/2010/main" val="127815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6FCBF-2AAE-2135-8CA3-1540CA98A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Fuel =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C72CBC-3490-F150-68AA-D3E53CFED6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Energy fuels power, focus, and recovery</a:t>
            </a:r>
          </a:p>
          <a:p>
            <a:r>
              <a:rPr lang="en-US" dirty="0"/>
              <a:t>Food is your weapon, not something to avoid, demonize, or be unsure of</a:t>
            </a:r>
          </a:p>
          <a:p>
            <a:pPr lvl="1"/>
            <a:r>
              <a:rPr lang="en-US" dirty="0"/>
              <a:t>Fuel decides output</a:t>
            </a:r>
          </a:p>
          <a:p>
            <a:r>
              <a:rPr lang="en-US" dirty="0"/>
              <a:t>Even 2% dehydration → ~10% drop in strength &amp; speed</a:t>
            </a:r>
          </a:p>
          <a:p>
            <a:pPr lvl="1"/>
            <a:r>
              <a:rPr lang="en-US" dirty="0"/>
              <a:t>Minor changes in food = major changes in performance</a:t>
            </a:r>
          </a:p>
          <a:p>
            <a:r>
              <a:rPr lang="en-US" dirty="0"/>
              <a:t>Glycogen = gas tank → when empty, power crashes</a:t>
            </a:r>
          </a:p>
          <a:p>
            <a:pPr lvl="1"/>
            <a:r>
              <a:rPr lang="en-US" dirty="0"/>
              <a:t>Glycogen = stored carbohydrates</a:t>
            </a:r>
          </a:p>
          <a:p>
            <a:pPr lvl="1"/>
            <a:r>
              <a:rPr lang="en-US" dirty="0"/>
              <a:t>Low levels of glycogen </a:t>
            </a:r>
            <a:r>
              <a:rPr lang="en-US" dirty="0">
                <a:sym typeface="Wingdings" panose="05000000000000000000" pitchFamily="2" charset="2"/>
              </a:rPr>
              <a:t> brain tells body to slow down  Fatigue</a:t>
            </a:r>
            <a:endParaRPr lang="en-US" dirty="0"/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r>
              <a:rPr lang="en-US" dirty="0"/>
              <a:t>Conditioning wins matches, but nutrition determines how much of the condition shows up on the mat. </a:t>
            </a:r>
          </a:p>
        </p:txBody>
      </p:sp>
    </p:spTree>
    <p:extLst>
      <p:ext uri="{BB962C8B-B14F-4D97-AF65-F5344CB8AC3E}">
        <p14:creationId xmlns:p14="http://schemas.microsoft.com/office/powerpoint/2010/main" val="2388031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E53F6-140E-A6B2-C3A9-24DA032B5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macronutrients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30FC9-D725-8D8C-FBC6-D48E6C2B0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994" y="3586504"/>
            <a:ext cx="10972800" cy="2697164"/>
          </a:xfrm>
        </p:spPr>
        <p:txBody>
          <a:bodyPr>
            <a:normAutofit/>
          </a:bodyPr>
          <a:lstStyle/>
          <a:p>
            <a:r>
              <a:rPr lang="en-US" dirty="0"/>
              <a:t>Depleted glycogen = 30 % drop in power output within 1 min.</a:t>
            </a:r>
          </a:p>
          <a:p>
            <a:r>
              <a:rPr lang="en-US" dirty="0"/>
              <a:t>Your muscles are made of amino acids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skip protein after practice, and you waste 24 hours of repair time.</a:t>
            </a:r>
          </a:p>
          <a:p>
            <a:r>
              <a:rPr lang="en-US" dirty="0"/>
              <a:t>Cut fats too low, and testosterone and estrogen drop, which means slower recovery and mood swings.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F432099-FFC8-8ECF-0117-9F80C846E4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297249"/>
              </p:ext>
            </p:extLst>
          </p:nvPr>
        </p:nvGraphicFramePr>
        <p:xfrm>
          <a:off x="494270" y="1503656"/>
          <a:ext cx="11464041" cy="1767840"/>
        </p:xfrm>
        <a:graphic>
          <a:graphicData uri="http://schemas.openxmlformats.org/drawingml/2006/table">
            <a:tbl>
              <a:tblPr/>
              <a:tblGrid>
                <a:gridCol w="3435178">
                  <a:extLst>
                    <a:ext uri="{9D8B030D-6E8A-4147-A177-3AD203B41FA5}">
                      <a16:colId xmlns:a16="http://schemas.microsoft.com/office/drawing/2014/main" val="1556344576"/>
                    </a:ext>
                  </a:extLst>
                </a:gridCol>
                <a:gridCol w="3997412">
                  <a:extLst>
                    <a:ext uri="{9D8B030D-6E8A-4147-A177-3AD203B41FA5}">
                      <a16:colId xmlns:a16="http://schemas.microsoft.com/office/drawing/2014/main" val="2598347254"/>
                    </a:ext>
                  </a:extLst>
                </a:gridCol>
                <a:gridCol w="4031451">
                  <a:extLst>
                    <a:ext uri="{9D8B030D-6E8A-4147-A177-3AD203B41FA5}">
                      <a16:colId xmlns:a16="http://schemas.microsoft.com/office/drawing/2014/main" val="127526567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 u="sng" dirty="0"/>
                        <a:t>Carbs = Fuel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 u="sng" dirty="0"/>
                        <a:t>Protein = Repair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 u="sng" dirty="0"/>
                        <a:t>Fats = Support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97566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Quick energy for brain and body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Bread, pasta, fruits, vegetables, sugar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Build &amp; recover muscle, immune system, adaptations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Meats, dairy, eggs, tofu, beans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Hormones + joints, hormones, sustained energy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Avocados, nuts, sees, oils, dairy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33924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9150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A1460-4709-A52A-075B-55D84A036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much do you need?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EAA52-E138-54B7-BFBE-BEAE1DA0A2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Everyone has a calorie sweet spot</a:t>
            </a:r>
          </a:p>
          <a:p>
            <a:pPr lvl="1"/>
            <a:r>
              <a:rPr lang="en-US" dirty="0"/>
              <a:t>Too little </a:t>
            </a:r>
            <a:r>
              <a:rPr lang="en-US" dirty="0">
                <a:sym typeface="Wingdings" panose="05000000000000000000" pitchFamily="2" charset="2"/>
              </a:rPr>
              <a:t> weaker and slower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Too much  tougher to make weight</a:t>
            </a:r>
            <a:endParaRPr lang="en-US" dirty="0"/>
          </a:p>
          <a:p>
            <a:endParaRPr lang="en-US" dirty="0"/>
          </a:p>
          <a:p>
            <a:r>
              <a:rPr lang="en-US" dirty="0">
                <a:hlinkClick r:id="rId2"/>
              </a:rPr>
              <a:t>https://learn.athleanx.com/calculators/macro-calculator</a:t>
            </a:r>
            <a:endParaRPr lang="en-US" dirty="0"/>
          </a:p>
          <a:p>
            <a:endParaRPr lang="en-US" dirty="0"/>
          </a:p>
          <a:p>
            <a:r>
              <a:rPr lang="en-US" dirty="0"/>
              <a:t>Your muscles store ~1,600–2,000 calories of glycogen. That’s about one match and one practice’s worth of fuel.</a:t>
            </a:r>
          </a:p>
          <a:p>
            <a:pPr lvl="1"/>
            <a:r>
              <a:rPr lang="en-US" dirty="0"/>
              <a:t>Carbs are not bad – they’re needed!</a:t>
            </a:r>
          </a:p>
          <a:p>
            <a:r>
              <a:rPr lang="en-US" dirty="0"/>
              <a:t>If you under-eat by even 300 </a:t>
            </a:r>
            <a:r>
              <a:rPr lang="en-US" dirty="0" err="1"/>
              <a:t>cal</a:t>
            </a:r>
            <a:r>
              <a:rPr lang="en-US" dirty="0"/>
              <a:t>/day, you’ll lose roughly 1 </a:t>
            </a:r>
            <a:r>
              <a:rPr lang="en-US" dirty="0" err="1"/>
              <a:t>lb</a:t>
            </a:r>
            <a:r>
              <a:rPr lang="en-US" dirty="0"/>
              <a:t> of lean mass a month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Lean mass = muscle = performance</a:t>
            </a:r>
            <a:endParaRPr lang="en-US" dirty="0"/>
          </a:p>
          <a:p>
            <a:r>
              <a:rPr lang="en-US" dirty="0"/>
              <a:t>Most women underestimate needs by 400–600 calories/day; that’s like skipping a meal’s worth of recovery fuel daily.</a:t>
            </a:r>
          </a:p>
          <a:p>
            <a:pPr lvl="1"/>
            <a:r>
              <a:rPr lang="en-US" dirty="0"/>
              <a:t>Do not listen to society </a:t>
            </a:r>
            <a:r>
              <a:rPr lang="en-US" dirty="0">
                <a:sym typeface="Wingdings" panose="05000000000000000000" pitchFamily="2" charset="2"/>
              </a:rPr>
              <a:t> you’re build different, so fuel different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075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64465-79C0-ACC5-CC8C-5F1056F11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A2201-0BA4-09DF-882D-D6B5096922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Pre-practice (1–2 </a:t>
            </a:r>
            <a:r>
              <a:rPr lang="en-US" dirty="0" err="1"/>
              <a:t>hr</a:t>
            </a:r>
            <a:r>
              <a:rPr lang="en-US" dirty="0"/>
              <a:t>): </a:t>
            </a:r>
            <a:r>
              <a:rPr lang="en-US" b="0" dirty="0"/>
              <a:t>carbs + protein → PB sandwich, yogurt + granola, fruit, juice</a:t>
            </a:r>
          </a:p>
          <a:p>
            <a:r>
              <a:rPr lang="en-US" dirty="0"/>
              <a:t>During practice: </a:t>
            </a:r>
            <a:r>
              <a:rPr lang="en-US" b="0" dirty="0"/>
              <a:t>water or electrolytes &gt; 60 min</a:t>
            </a:r>
          </a:p>
          <a:p>
            <a:pPr lvl="1"/>
            <a:r>
              <a:rPr lang="en-US" dirty="0"/>
              <a:t>Electrolytes allow electrical signals to work better!</a:t>
            </a:r>
          </a:p>
          <a:p>
            <a:r>
              <a:rPr lang="en-US" dirty="0"/>
              <a:t>Post-practice (30–60 min): </a:t>
            </a:r>
            <a:r>
              <a:rPr lang="en-US" b="0" dirty="0"/>
              <a:t>carbs + protein → smoothie, chocolate milk</a:t>
            </a:r>
          </a:p>
          <a:p>
            <a:r>
              <a:rPr lang="en-US" dirty="0"/>
              <a:t>Later meals: balance macros, refuel glycogen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/>
              <a:t>Muscle glycogen refills fastest in the first 30–60 minutes after practice </a:t>
            </a:r>
          </a:p>
          <a:p>
            <a:pPr lvl="1"/>
            <a:r>
              <a:rPr lang="en-US" dirty="0"/>
              <a:t>Miss that and it takes 24 hours to fully recover.</a:t>
            </a:r>
          </a:p>
          <a:p>
            <a:r>
              <a:rPr lang="en-US" dirty="0"/>
              <a:t>Protein synthesis doubles if you eat within an hour after training versus waiting until later.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34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37AAB-B07E-64BE-C8A2-1EEABDBD8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food = real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57C23F-A064-7A6B-9CF5-69DE2ACC2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85104"/>
            <a:ext cx="10972800" cy="4525963"/>
          </a:xfrm>
        </p:spPr>
        <p:txBody>
          <a:bodyPr>
            <a:normAutofit/>
          </a:bodyPr>
          <a:lstStyle/>
          <a:p>
            <a:r>
              <a:rPr lang="en-US" dirty="0"/>
              <a:t>Build every meal with: </a:t>
            </a:r>
          </a:p>
          <a:p>
            <a:pPr lvl="1"/>
            <a:r>
              <a:rPr lang="en-US" dirty="0"/>
              <a:t>Protein → eggs, chicken, Greek yogurt</a:t>
            </a:r>
          </a:p>
          <a:p>
            <a:pPr lvl="1"/>
            <a:r>
              <a:rPr lang="en-US" dirty="0"/>
              <a:t>Carbs → rice, oats, fruit, bagels</a:t>
            </a:r>
          </a:p>
          <a:p>
            <a:pPr lvl="1"/>
            <a:r>
              <a:rPr lang="en-US" dirty="0"/>
              <a:t>Color → veggies &amp; fruits = micronutrients</a:t>
            </a:r>
          </a:p>
          <a:p>
            <a:pPr lvl="1"/>
            <a:r>
              <a:rPr lang="en-US" dirty="0"/>
              <a:t>Hydration → water or electrolyte drink</a:t>
            </a:r>
          </a:p>
          <a:p>
            <a:r>
              <a:rPr lang="en-US" dirty="0"/>
              <a:t>Real food beats supplements 95% of the time — you absorb nutrients better when they come with fiber and color.</a:t>
            </a:r>
          </a:p>
          <a:p>
            <a:r>
              <a:rPr lang="en-US" dirty="0"/>
              <a:t>Athletes who eat breakfast show ~20 % faster reaction time in afternoon practices even if calories are equal.</a:t>
            </a:r>
          </a:p>
          <a:p>
            <a:r>
              <a:rPr lang="en-US" dirty="0"/>
              <a:t>You don’t need fancy: eggs + toast + fruit + water = elite-level fuel</a:t>
            </a:r>
          </a:p>
        </p:txBody>
      </p:sp>
    </p:spTree>
    <p:extLst>
      <p:ext uri="{BB962C8B-B14F-4D97-AF65-F5344CB8AC3E}">
        <p14:creationId xmlns:p14="http://schemas.microsoft.com/office/powerpoint/2010/main" val="463223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BA572-E846-862D-70C1-624F5C295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Healthy vs.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28671-7B57-743D-BB8C-16B638BFD1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Grilled Chicken Salad vs. Chicken Burrito Bowl</a:t>
            </a:r>
          </a:p>
          <a:p>
            <a:pPr lvl="1"/>
            <a:r>
              <a:rPr lang="en-US" dirty="0"/>
              <a:t>Protein: 28g vs. 35g</a:t>
            </a:r>
          </a:p>
          <a:p>
            <a:pPr lvl="1"/>
            <a:r>
              <a:rPr lang="en-US" dirty="0"/>
              <a:t>Fat: 12g vs. 18g</a:t>
            </a:r>
          </a:p>
          <a:p>
            <a:pPr lvl="1"/>
            <a:r>
              <a:rPr lang="en-US" dirty="0"/>
              <a:t>Carbs: 10g vs. 70g</a:t>
            </a:r>
          </a:p>
          <a:p>
            <a:pPr lvl="1"/>
            <a:endParaRPr lang="en-US" dirty="0"/>
          </a:p>
          <a:p>
            <a:r>
              <a:rPr lang="en-US" dirty="0"/>
              <a:t>Granola Bar, Banana and Energy Drink vs. Eggs, Oats, and Fruit</a:t>
            </a:r>
          </a:p>
          <a:p>
            <a:pPr lvl="1"/>
            <a:r>
              <a:rPr lang="en-US" dirty="0"/>
              <a:t>Protein: 4g vs. 26g</a:t>
            </a:r>
          </a:p>
          <a:p>
            <a:pPr lvl="1"/>
            <a:r>
              <a:rPr lang="en-US" dirty="0"/>
              <a:t>Fat: 8g vs. 14g</a:t>
            </a:r>
          </a:p>
          <a:p>
            <a:pPr lvl="1"/>
            <a:r>
              <a:rPr lang="en-US" dirty="0"/>
              <a:t>Carbs: 29g vs. 65g</a:t>
            </a:r>
          </a:p>
        </p:txBody>
      </p:sp>
    </p:spTree>
    <p:extLst>
      <p:ext uri="{BB962C8B-B14F-4D97-AF65-F5344CB8AC3E}">
        <p14:creationId xmlns:p14="http://schemas.microsoft.com/office/powerpoint/2010/main" val="3347072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C0D3F-B1B4-4EF7-7DA4-CE8890A79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735FC-1F0E-15CB-90B4-42B804BEFF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Fuel = Energy + Recovery</a:t>
            </a:r>
          </a:p>
          <a:p>
            <a:r>
              <a:rPr lang="en-US" dirty="0"/>
              <a:t>All macros matter — balance &gt; restriction</a:t>
            </a:r>
          </a:p>
          <a:p>
            <a:r>
              <a:rPr lang="en-US" dirty="0"/>
              <a:t>Timing turns good training into great performance</a:t>
            </a:r>
          </a:p>
          <a:p>
            <a:r>
              <a:rPr lang="en-US" dirty="0"/>
              <a:t>Wednesday → hydration, body composition, supplements, &amp; safe cutting</a:t>
            </a:r>
          </a:p>
        </p:txBody>
      </p:sp>
    </p:spTree>
    <p:extLst>
      <p:ext uri="{BB962C8B-B14F-4D97-AF65-F5344CB8AC3E}">
        <p14:creationId xmlns:p14="http://schemas.microsoft.com/office/powerpoint/2010/main" val="4000350044"/>
      </p:ext>
    </p:extLst>
  </p:cSld>
  <p:clrMapOvr>
    <a:masterClrMapping/>
  </p:clrMapOvr>
</p:sld>
</file>

<file path=ppt/theme/theme1.xml><?xml version="1.0" encoding="utf-8"?>
<a:theme xmlns:a="http://schemas.openxmlformats.org/drawingml/2006/main" name="Lakeland Universit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akeland University" id="{1960B937-B1C3-44A9-A1E2-6C65065AD553}" vid="{3B30BAD3-2A37-4B24-B547-746FE0F0624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Lakeland University</Template>
  <TotalTime>1001</TotalTime>
  <Words>629</Words>
  <Application>Microsoft Office PowerPoint</Application>
  <PresentationFormat>Widescreen</PresentationFormat>
  <Paragraphs>72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Arial Black</vt:lpstr>
      <vt:lpstr>Wingdings</vt:lpstr>
      <vt:lpstr>Lakeland University</vt:lpstr>
      <vt:lpstr>Nutrition 101 </vt:lpstr>
      <vt:lpstr>Fuel = performance</vt:lpstr>
      <vt:lpstr>macronutrients</vt:lpstr>
      <vt:lpstr>How much do you need?</vt:lpstr>
      <vt:lpstr>timing</vt:lpstr>
      <vt:lpstr>Real food = real performance</vt:lpstr>
      <vt:lpstr>Healthy vs. Performance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Voskuil, Caleb C</dc:creator>
  <cp:lastModifiedBy>Voskuil, Caleb C</cp:lastModifiedBy>
  <cp:revision>2</cp:revision>
  <dcterms:created xsi:type="dcterms:W3CDTF">2025-10-06T00:43:05Z</dcterms:created>
  <dcterms:modified xsi:type="dcterms:W3CDTF">2025-10-06T20:57:46Z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99fcdbe-77c1-4701-93eb-126e2506d6ae_Enabled">
    <vt:lpwstr>true</vt:lpwstr>
  </property>
  <property fmtid="{D5CDD505-2E9C-101B-9397-08002B2CF9AE}" pid="3" name="MSIP_Label_599fcdbe-77c1-4701-93eb-126e2506d6ae_SetDate">
    <vt:lpwstr>2025-10-06T01:12:18Z</vt:lpwstr>
  </property>
  <property fmtid="{D5CDD505-2E9C-101B-9397-08002B2CF9AE}" pid="4" name="MSIP_Label_599fcdbe-77c1-4701-93eb-126e2506d6ae_Method">
    <vt:lpwstr>Standard</vt:lpwstr>
  </property>
  <property fmtid="{D5CDD505-2E9C-101B-9397-08002B2CF9AE}" pid="5" name="MSIP_Label_599fcdbe-77c1-4701-93eb-126e2506d6ae_Name">
    <vt:lpwstr>599fcdbe-77c1-4701-93eb-126e2506d6ae</vt:lpwstr>
  </property>
  <property fmtid="{D5CDD505-2E9C-101B-9397-08002B2CF9AE}" pid="6" name="MSIP_Label_599fcdbe-77c1-4701-93eb-126e2506d6ae_SiteId">
    <vt:lpwstr>fe30bbe0-7bc0-4bb6-964f-60db53a84dd3</vt:lpwstr>
  </property>
  <property fmtid="{D5CDD505-2E9C-101B-9397-08002B2CF9AE}" pid="7" name="MSIP_Label_599fcdbe-77c1-4701-93eb-126e2506d6ae_ActionId">
    <vt:lpwstr>558043d0-39ef-4065-8b6e-bed0c235c0f9</vt:lpwstr>
  </property>
  <property fmtid="{D5CDD505-2E9C-101B-9397-08002B2CF9AE}" pid="8" name="MSIP_Label_599fcdbe-77c1-4701-93eb-126e2506d6ae_ContentBits">
    <vt:lpwstr>0</vt:lpwstr>
  </property>
  <property fmtid="{D5CDD505-2E9C-101B-9397-08002B2CF9AE}" pid="9" name="MSIP_Label_599fcdbe-77c1-4701-93eb-126e2506d6ae_Tag">
    <vt:lpwstr>10, 3, 0, 1</vt:lpwstr>
  </property>
</Properties>
</file>