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71" r:id="rId8"/>
    <p:sldId id="273" r:id="rId9"/>
    <p:sldId id="274" r:id="rId10"/>
    <p:sldId id="261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8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4400" y="1828801"/>
            <a:ext cx="57912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4400" y="3505200"/>
            <a:ext cx="5791200" cy="1143000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42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74B54-0F01-47D3-B422-EAD09CC04FD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32CEA-E0BD-4493-99A1-308F99609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1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74B54-0F01-47D3-B422-EAD09CC04FD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32CEA-E0BD-4493-99A1-308F99609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7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74B54-0F01-47D3-B422-EAD09CC04FD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32CEA-E0BD-4493-99A1-308F99609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92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74B54-0F01-47D3-B422-EAD09CC04FD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32CEA-E0BD-4493-99A1-308F99609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2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74B54-0F01-47D3-B422-EAD09CC04FD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32CEA-E0BD-4493-99A1-308F99609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32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74B54-0F01-47D3-B422-EAD09CC04FD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32CEA-E0BD-4493-99A1-308F99609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6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74B54-0F01-47D3-B422-EAD09CC04FD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32CEA-E0BD-4493-99A1-308F99609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10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74B54-0F01-47D3-B422-EAD09CC04FD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32CEA-E0BD-4493-99A1-308F99609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6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74B54-0F01-47D3-B422-EAD09CC04FD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32CEA-E0BD-4493-99A1-308F99609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8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74B54-0F01-47D3-B422-EAD09CC04FD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32CEA-E0BD-4493-99A1-308F99609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18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8000" y="6379272"/>
            <a:ext cx="1016000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74B54-0F01-47D3-B422-EAD09CC04FD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27200" y="6379272"/>
            <a:ext cx="6908800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39200" y="6379272"/>
            <a:ext cx="812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32CEA-E0BD-4493-99A1-308F99609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40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800" b="0" i="0" kern="1200" cap="all" spc="-100">
          <a:solidFill>
            <a:srgbClr val="0C2340"/>
          </a:solidFill>
          <a:latin typeface="Arial Black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EB22E"/>
        </a:buClr>
        <a:buFont typeface="Arial" pitchFamily="34" charset="0"/>
        <a:buChar char="•"/>
        <a:defRPr sz="2400" b="1" i="0" kern="1200">
          <a:solidFill>
            <a:srgbClr val="0C234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EB22E"/>
        </a:buClr>
        <a:buFont typeface="Arial" pitchFamily="34" charset="0"/>
        <a:buChar char="–"/>
        <a:defRPr sz="2400" kern="1200">
          <a:solidFill>
            <a:srgbClr val="0C234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EB22E"/>
        </a:buClr>
        <a:buFont typeface="Arial" pitchFamily="34" charset="0"/>
        <a:buChar char="•"/>
        <a:defRPr sz="2000" kern="1200">
          <a:solidFill>
            <a:srgbClr val="0C234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EB22E"/>
        </a:buClr>
        <a:buFont typeface="Arial" pitchFamily="34" charset="0"/>
        <a:buChar char="–"/>
        <a:defRPr sz="1800" kern="1200">
          <a:solidFill>
            <a:srgbClr val="0C234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EB22E"/>
        </a:buClr>
        <a:buFont typeface="Arial" pitchFamily="34" charset="0"/>
        <a:buChar char="»"/>
        <a:defRPr sz="1600" kern="1200">
          <a:solidFill>
            <a:srgbClr val="0C23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09196-E935-7262-FDE1-2E7078B4D6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Nutrition 101 Part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90D60-7EB0-FFC0-A25C-D94EBDFC48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Caleb Voskuil</a:t>
            </a:r>
          </a:p>
        </p:txBody>
      </p:sp>
    </p:spTree>
    <p:extLst>
      <p:ext uri="{BB962C8B-B14F-4D97-AF65-F5344CB8AC3E}">
        <p14:creationId xmlns:p14="http://schemas.microsoft.com/office/powerpoint/2010/main" val="3038682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89AD9-DFF9-68BB-185A-C1EB17674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38D9E-4792-3CAA-B35D-27903BB62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Body Composition</a:t>
            </a:r>
          </a:p>
          <a:p>
            <a:r>
              <a:rPr lang="en-US" dirty="0"/>
              <a:t>Cutting Safely</a:t>
            </a:r>
          </a:p>
          <a:p>
            <a:r>
              <a:rPr lang="en-US" dirty="0"/>
              <a:t>Hydration</a:t>
            </a:r>
          </a:p>
          <a:p>
            <a:r>
              <a:rPr lang="en-US" dirty="0"/>
              <a:t>Energy Systems – why diet matters</a:t>
            </a:r>
          </a:p>
          <a:p>
            <a:r>
              <a:rPr lang="en-US" dirty="0"/>
              <a:t>Recovery</a:t>
            </a:r>
          </a:p>
          <a:p>
            <a:r>
              <a:rPr lang="en-US" dirty="0"/>
              <a:t>Supplements</a:t>
            </a:r>
          </a:p>
        </p:txBody>
      </p:sp>
    </p:spTree>
    <p:extLst>
      <p:ext uri="{BB962C8B-B14F-4D97-AF65-F5344CB8AC3E}">
        <p14:creationId xmlns:p14="http://schemas.microsoft.com/office/powerpoint/2010/main" val="160901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FC186-ED4D-6245-1104-10E8474C0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Composition: Muscle Mass &amp; Body Fat 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AF2E0-BD0A-25CF-A072-F7C871F25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it matters: </a:t>
            </a:r>
          </a:p>
          <a:p>
            <a:pPr lvl="1"/>
            <a:r>
              <a:rPr lang="en-US" dirty="0"/>
              <a:t>Lean mass = strength potential + metabolic rate.</a:t>
            </a:r>
          </a:p>
          <a:p>
            <a:pPr lvl="1"/>
            <a:r>
              <a:rPr lang="en-US" dirty="0"/>
              <a:t>Body-fat % influences power-to-weight ratio, not worth chasing unrealistically low numbers.</a:t>
            </a:r>
          </a:p>
          <a:p>
            <a:r>
              <a:rPr lang="en-US" dirty="0"/>
              <a:t>Healthy ranges:</a:t>
            </a:r>
          </a:p>
          <a:p>
            <a:pPr lvl="1"/>
            <a:r>
              <a:rPr lang="en-US" dirty="0"/>
              <a:t>When below 18% BF, menstrual cycle irregularity can occur</a:t>
            </a:r>
          </a:p>
          <a:p>
            <a:pPr lvl="1"/>
            <a:r>
              <a:rPr lang="en-US" dirty="0"/>
              <a:t>Being under healthy BF% ranges is more dangerous than being over</a:t>
            </a:r>
          </a:p>
        </p:txBody>
      </p:sp>
    </p:spTree>
    <p:extLst>
      <p:ext uri="{BB962C8B-B14F-4D97-AF65-F5344CB8AC3E}">
        <p14:creationId xmlns:p14="http://schemas.microsoft.com/office/powerpoint/2010/main" val="2461863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B4BD0-EB23-430C-03A3-CD96F28D0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Cutting Weight Safely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9F30D-F5A5-CBFF-3179-3713F0412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4525963"/>
          </a:xfrm>
        </p:spPr>
        <p:txBody>
          <a:bodyPr>
            <a:normAutofit/>
          </a:bodyPr>
          <a:lstStyle/>
          <a:p>
            <a:r>
              <a:rPr lang="en-US" dirty="0"/>
              <a:t>Goal: lose water + glycogen strategically, not muscle + metabolism.</a:t>
            </a:r>
          </a:p>
          <a:p>
            <a:pPr lvl="1"/>
            <a:r>
              <a:rPr lang="en-US" b="1" dirty="0"/>
              <a:t>Safe framework: </a:t>
            </a:r>
            <a:r>
              <a:rPr lang="en-US" dirty="0"/>
              <a:t>Aim for ≤ 1.5 % body-weight loss/week.</a:t>
            </a:r>
          </a:p>
          <a:p>
            <a:pPr lvl="2"/>
            <a:r>
              <a:rPr lang="en-US" dirty="0"/>
              <a:t>Keep protein ≥ 1.8–2.2 g/kg BW/day.</a:t>
            </a:r>
          </a:p>
          <a:p>
            <a:pPr lvl="2"/>
            <a:r>
              <a:rPr lang="en-US" dirty="0"/>
              <a:t>Taper carbs only 1–2 days pre-weigh-in, then restore immediately after.</a:t>
            </a:r>
          </a:p>
          <a:p>
            <a:pPr lvl="2"/>
            <a:r>
              <a:rPr lang="en-US" dirty="0"/>
              <a:t>Use progressive dehydration only last 12–18 </a:t>
            </a:r>
            <a:r>
              <a:rPr lang="en-US" dirty="0" err="1"/>
              <a:t>hr</a:t>
            </a:r>
            <a:r>
              <a:rPr lang="en-US" dirty="0"/>
              <a:t>, with planned electrolyte rehydration.</a:t>
            </a:r>
          </a:p>
          <a:p>
            <a:r>
              <a:rPr lang="en-US" dirty="0"/>
              <a:t>Rehydration protocol example:</a:t>
            </a:r>
          </a:p>
          <a:p>
            <a:pPr lvl="1"/>
            <a:r>
              <a:rPr lang="en-US" dirty="0"/>
              <a:t>1.5 L of fluid + 600 mg sodium + 30 g carb per kg lost → split across 2–3 hr.</a:t>
            </a:r>
          </a:p>
          <a:p>
            <a:pPr lvl="1"/>
            <a:r>
              <a:rPr lang="en-US" dirty="0"/>
              <a:t>Chocolate milk + Pretzels + Sports Drink = perfect post-weigh-in combo.</a:t>
            </a:r>
          </a:p>
          <a:p>
            <a:r>
              <a:rPr lang="en-US" dirty="0"/>
              <a:t>1% of water lost = 11% higher injury rate</a:t>
            </a:r>
          </a:p>
        </p:txBody>
      </p:sp>
    </p:spTree>
    <p:extLst>
      <p:ext uri="{BB962C8B-B14F-4D97-AF65-F5344CB8AC3E}">
        <p14:creationId xmlns:p14="http://schemas.microsoft.com/office/powerpoint/2010/main" val="328926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D3018-A92B-FB88-5803-683CF4A4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Hydration &amp; Electrolytes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2AC27-B476-A00F-0F7F-7F08341BE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 2 % dehydration = ~10 % drop in strength/speed</a:t>
            </a:r>
          </a:p>
          <a:p>
            <a:r>
              <a:rPr lang="en-US" dirty="0"/>
              <a:t>What to monitor:</a:t>
            </a:r>
          </a:p>
          <a:p>
            <a:pPr lvl="1"/>
            <a:r>
              <a:rPr lang="en-US" dirty="0"/>
              <a:t>Urine color and frequency.</a:t>
            </a:r>
          </a:p>
          <a:p>
            <a:pPr lvl="1"/>
            <a:r>
              <a:rPr lang="en-US" dirty="0"/>
              <a:t>Weigh before/after practice; replace 150 % of fluid lost.</a:t>
            </a:r>
          </a:p>
          <a:p>
            <a:pPr lvl="2"/>
            <a:r>
              <a:rPr lang="en-US" dirty="0"/>
              <a:t>1lbs = 16oz</a:t>
            </a:r>
          </a:p>
          <a:p>
            <a:r>
              <a:rPr lang="en-US" dirty="0"/>
              <a:t>Simple DIY electrolyte mix:</a:t>
            </a:r>
          </a:p>
          <a:p>
            <a:pPr lvl="1"/>
            <a:r>
              <a:rPr lang="en-US" dirty="0"/>
              <a:t>16 oz water + ⅛ tsp salt + 1 Tbsp sugar + splash of OJ or lemon.</a:t>
            </a:r>
          </a:p>
          <a:p>
            <a:endParaRPr lang="en-US" dirty="0"/>
          </a:p>
          <a:p>
            <a:r>
              <a:rPr lang="en-US" dirty="0"/>
              <a:t>Avoid overhydration without sodium → hyponatremia.</a:t>
            </a:r>
          </a:p>
        </p:txBody>
      </p:sp>
    </p:spTree>
    <p:extLst>
      <p:ext uri="{BB962C8B-B14F-4D97-AF65-F5344CB8AC3E}">
        <p14:creationId xmlns:p14="http://schemas.microsoft.com/office/powerpoint/2010/main" val="406126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E8E92-FE94-8640-14CB-C3215198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system overview: Why nutrition matters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311C559-9DA3-186F-65F7-B1886D9CD4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829778"/>
              </p:ext>
            </p:extLst>
          </p:nvPr>
        </p:nvGraphicFramePr>
        <p:xfrm>
          <a:off x="609600" y="1795364"/>
          <a:ext cx="10972800" cy="249936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543116728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3681279219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45504484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594368239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33281742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/>
                        <a:t>Energy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/>
                        <a:t>Time Frame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/>
                        <a:t>Power 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/>
                        <a:t>Limitation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/>
                        <a:t>Example Sport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393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/>
                        <a:t>ATP-</a:t>
                      </a:r>
                      <a:r>
                        <a:rPr lang="en-US" sz="2000" b="1" dirty="0" err="1"/>
                        <a:t>PCr</a:t>
                      </a:r>
                      <a:r>
                        <a:rPr lang="en-US" sz="2000" b="1" dirty="0"/>
                        <a:t> (Creatine)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/>
                        <a:t>0–10 sec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/>
                        <a:t>Maximal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 err="1"/>
                        <a:t>PCr</a:t>
                      </a:r>
                      <a:r>
                        <a:rPr lang="en-US" sz="2000" dirty="0"/>
                        <a:t> depletion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/>
                        <a:t>100 m sprint, baseball pitch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9994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/>
                        <a:t>Glycolytic (Carbs)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10–90 sec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Moderate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Lactate accumulation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400 m run, wrestling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3299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/>
                        <a:t>Oxidative </a:t>
                      </a:r>
                    </a:p>
                    <a:p>
                      <a:pPr>
                        <a:buNone/>
                      </a:pPr>
                      <a:r>
                        <a:rPr lang="en-US" sz="2000" b="1" dirty="0"/>
                        <a:t>(Fats)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&gt;2 min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Oxygen delivery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/>
                        <a:t>Distance running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001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2507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99C3B-2938-AEE2-D0B2-976CD40E2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 = Return to Homeostasis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15BE1-4129-D02A-74F3-2EE5F6FA4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exercise:</a:t>
            </a:r>
          </a:p>
          <a:p>
            <a:r>
              <a:rPr lang="en-US" dirty="0"/>
              <a:t>Neural: </a:t>
            </a:r>
            <a:r>
              <a:rPr lang="en-US" b="0" dirty="0"/>
              <a:t>CNS fatigue (neurotransmitter depletion).</a:t>
            </a:r>
          </a:p>
          <a:p>
            <a:r>
              <a:rPr lang="en-US" dirty="0"/>
              <a:t>Hormonal: </a:t>
            </a:r>
            <a:r>
              <a:rPr lang="en-US" b="0" dirty="0"/>
              <a:t>Elevated cortisol; lowered testosterone ratio.</a:t>
            </a:r>
          </a:p>
          <a:p>
            <a:r>
              <a:rPr lang="en-US" dirty="0"/>
              <a:t>Cellular: </a:t>
            </a:r>
            <a:r>
              <a:rPr lang="en-US" b="0" dirty="0"/>
              <a:t>Glycogen depletion, protein microdamage.</a:t>
            </a:r>
          </a:p>
          <a:p>
            <a:r>
              <a:rPr lang="en-US" dirty="0"/>
              <a:t>Immune: </a:t>
            </a:r>
            <a:r>
              <a:rPr lang="en-US" b="0" dirty="0"/>
              <a:t>Cytokine response, inflammation, soreness.</a:t>
            </a:r>
          </a:p>
          <a:p>
            <a:endParaRPr lang="en-US" dirty="0"/>
          </a:p>
          <a:p>
            <a:r>
              <a:rPr lang="en-US" dirty="0"/>
              <a:t>Recovery is where adaptation actually happens.</a:t>
            </a:r>
          </a:p>
        </p:txBody>
      </p:sp>
    </p:spTree>
    <p:extLst>
      <p:ext uri="{BB962C8B-B14F-4D97-AF65-F5344CB8AC3E}">
        <p14:creationId xmlns:p14="http://schemas.microsoft.com/office/powerpoint/2010/main" val="4050799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627A4-B0A3-18D2-5DC0-FB09B043D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 hierarchy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EB20E00-59CB-AB29-F5F1-7918635A80EE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552067"/>
          <a:ext cx="10972800" cy="356616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669873375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7612388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5950304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Priority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Mechanism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Why It Matters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798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1. Sleep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GH pulses, CNS reset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7–9 hrs for neural &amp; hormonal recovery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051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2. Nutrition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MPS &amp; glycogen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20–40 g protein + 1–1.2 g/kg carbs post-training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496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3. Hydration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Fluid &amp; electrolyte balance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Supports circulation &amp; thermoregulation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2944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4. Active Recovery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Blood flow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Reduces soreness, promotes healing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5371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5. Modalities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Psychological relief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Cold/contrast aid perception, not adaptation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7897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454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B096A-84A8-E4BD-3446-871ADE047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 myths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7BA06-52DF-A75E-3789-5992848FB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Ice baths: </a:t>
            </a:r>
            <a:r>
              <a:rPr lang="en-US" b="0" dirty="0"/>
              <a:t>↓ soreness but may blunt muscle growth if used excessively.</a:t>
            </a:r>
          </a:p>
          <a:p>
            <a:r>
              <a:rPr lang="en-US" dirty="0"/>
              <a:t>Compression: </a:t>
            </a:r>
            <a:r>
              <a:rPr lang="en-US" b="0" dirty="0"/>
              <a:t>aids perceived recovery more than physiology.</a:t>
            </a:r>
          </a:p>
          <a:p>
            <a:r>
              <a:rPr lang="en-US" dirty="0"/>
              <a:t>Active recovery: </a:t>
            </a:r>
            <a:r>
              <a:rPr lang="en-US" b="0" dirty="0"/>
              <a:t>may be as beneficial as rest.</a:t>
            </a:r>
          </a:p>
          <a:p>
            <a:r>
              <a:rPr lang="en-US" dirty="0"/>
              <a:t>Pain relievers: </a:t>
            </a:r>
            <a:r>
              <a:rPr lang="en-US" b="0" dirty="0"/>
              <a:t>reduce inflammation, but inflammation signals adaptation to stressor.</a:t>
            </a:r>
          </a:p>
          <a:p>
            <a:endParaRPr lang="en-US" dirty="0"/>
          </a:p>
          <a:p>
            <a:r>
              <a:rPr lang="en-US" dirty="0"/>
              <a:t>Sleep + nutrition outperform all.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340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44E4-00C1-2C99-8A37-C9DFB6491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01576-B8AF-C086-445F-C33BEB40E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Tier 1 (Strong Evidence &amp; Safe):</a:t>
            </a:r>
          </a:p>
          <a:p>
            <a:pPr lvl="1"/>
            <a:r>
              <a:rPr lang="en-US" b="1" dirty="0"/>
              <a:t>Creatine Monohydrate: </a:t>
            </a:r>
            <a:r>
              <a:rPr lang="en-US" dirty="0"/>
              <a:t>3–5 g/day → ↑ power, ↑ lean mass, no weight-cut penalty when dosed smartly.</a:t>
            </a:r>
          </a:p>
          <a:p>
            <a:pPr lvl="1"/>
            <a:r>
              <a:rPr lang="en-US" b="1" dirty="0"/>
              <a:t>Caffeine:</a:t>
            </a:r>
            <a:r>
              <a:rPr lang="en-US" dirty="0"/>
              <a:t> 3–6 mg/kg ~ 60 min pre-practice → ↑ focus, reaction time.</a:t>
            </a:r>
          </a:p>
          <a:p>
            <a:pPr lvl="1"/>
            <a:r>
              <a:rPr lang="en-US" b="1" dirty="0"/>
              <a:t>Beta-Alanine:</a:t>
            </a:r>
            <a:r>
              <a:rPr lang="en-US" dirty="0"/>
              <a:t> ~ 3–6 g/day (2 </a:t>
            </a:r>
            <a:r>
              <a:rPr lang="en-US" dirty="0" err="1"/>
              <a:t>wk</a:t>
            </a:r>
            <a:r>
              <a:rPr lang="en-US" dirty="0"/>
              <a:t>+) → delays fatigue.</a:t>
            </a:r>
          </a:p>
          <a:p>
            <a:r>
              <a:rPr lang="en-US" dirty="0"/>
              <a:t>Tier 2 (Contextual):</a:t>
            </a:r>
          </a:p>
          <a:p>
            <a:pPr lvl="1"/>
            <a:r>
              <a:rPr lang="en-US" b="1" dirty="0"/>
              <a:t>Omega-3s (fish oil) </a:t>
            </a:r>
            <a:r>
              <a:rPr lang="en-US" dirty="0"/>
              <a:t>→ anti-inflammatory; useful during high volume.</a:t>
            </a:r>
          </a:p>
          <a:p>
            <a:pPr lvl="1"/>
            <a:r>
              <a:rPr lang="en-US" b="1" dirty="0"/>
              <a:t>Vitamin D, Iron, Calcium </a:t>
            </a:r>
            <a:r>
              <a:rPr lang="en-US" dirty="0"/>
              <a:t>→ especially for female athletes with restricted intake.</a:t>
            </a:r>
          </a:p>
          <a:p>
            <a:r>
              <a:rPr lang="en-US" dirty="0"/>
              <a:t>Tier 3 (Minimal Evidence / Hype): </a:t>
            </a:r>
            <a:r>
              <a:rPr lang="en-US" b="0" dirty="0"/>
              <a:t>BCAAs, detoxes, “fat burners,” greens powders → low return on investment</a:t>
            </a:r>
          </a:p>
        </p:txBody>
      </p:sp>
    </p:spTree>
    <p:extLst>
      <p:ext uri="{BB962C8B-B14F-4D97-AF65-F5344CB8AC3E}">
        <p14:creationId xmlns:p14="http://schemas.microsoft.com/office/powerpoint/2010/main" val="1321223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7A431-647E-72F3-90D0-E519588FD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104C1-DC62-6719-2692-1D58A19EB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Performance = Fuel × Hydration × Recovery × Consistency</a:t>
            </a:r>
          </a:p>
          <a:p>
            <a:pPr lvl="1"/>
            <a:r>
              <a:rPr lang="en-US" dirty="0"/>
              <a:t>Eat for what you </a:t>
            </a:r>
            <a:r>
              <a:rPr lang="en-US" i="1" dirty="0"/>
              <a:t>want to perform like</a:t>
            </a:r>
            <a:r>
              <a:rPr lang="en-US" dirty="0"/>
              <a:t>, not for what you </a:t>
            </a:r>
            <a:r>
              <a:rPr lang="en-US" i="1" dirty="0"/>
              <a:t>fear to weigh</a:t>
            </a:r>
            <a:r>
              <a:rPr lang="en-US" dirty="0"/>
              <a:t>.</a:t>
            </a:r>
          </a:p>
          <a:p>
            <a:r>
              <a:rPr lang="en-US" dirty="0"/>
              <a:t>You can’t wrestle strong if you refuel and recover weak.</a:t>
            </a:r>
          </a:p>
          <a:p>
            <a:r>
              <a:rPr lang="en-US" dirty="0"/>
              <a:t>No food is bad – some are just better</a:t>
            </a:r>
          </a:p>
          <a:p>
            <a:pPr lvl="1"/>
            <a:r>
              <a:rPr lang="en-US" dirty="0"/>
              <a:t>One thing will not hurt you badly, but consistently doing the one thing can</a:t>
            </a:r>
          </a:p>
          <a:p>
            <a:r>
              <a:rPr lang="en-US" dirty="0"/>
              <a:t>Supplements do not replace food, nor does ice packs, Advil, heat packs, etc. replace sleep and good diet</a:t>
            </a:r>
          </a:p>
          <a:p>
            <a:r>
              <a:rPr lang="en-US" dirty="0"/>
              <a:t>Eating shouldn’t be guessing – all the information is in front of you</a:t>
            </a:r>
          </a:p>
        </p:txBody>
      </p:sp>
    </p:spTree>
    <p:extLst>
      <p:ext uri="{BB962C8B-B14F-4D97-AF65-F5344CB8AC3E}">
        <p14:creationId xmlns:p14="http://schemas.microsoft.com/office/powerpoint/2010/main" val="4266497009"/>
      </p:ext>
    </p:extLst>
  </p:cSld>
  <p:clrMapOvr>
    <a:masterClrMapping/>
  </p:clrMapOvr>
</p:sld>
</file>

<file path=ppt/theme/theme1.xml><?xml version="1.0" encoding="utf-8"?>
<a:theme xmlns:a="http://schemas.openxmlformats.org/drawingml/2006/main" name="Lakeland Univers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keland University" id="{1960B937-B1C3-44A9-A1E2-6C65065AD553}" vid="{3B30BAD3-2A37-4B24-B547-746FE0F0624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Lakeland University</Template>
  <TotalTime>0</TotalTime>
  <Words>717</Words>
  <Application>Microsoft Office PowerPoint</Application>
  <PresentationFormat>Widescreen</PresentationFormat>
  <Paragraphs>109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Arial Black</vt:lpstr>
      <vt:lpstr>Lakeland University</vt:lpstr>
      <vt:lpstr>Nutrition 101 Part 2</vt:lpstr>
      <vt:lpstr>overview</vt:lpstr>
      <vt:lpstr>Body Composition: Muscle Mass &amp; Body Fat %</vt:lpstr>
      <vt:lpstr>Cutting Weight Safely</vt:lpstr>
      <vt:lpstr>Hydration &amp; Electrolytes</vt:lpstr>
      <vt:lpstr>Energy system overview: Why nutrition matters</vt:lpstr>
      <vt:lpstr>Recovery = Return to Homeostasis</vt:lpstr>
      <vt:lpstr>Recovery hierarchy</vt:lpstr>
      <vt:lpstr>Recovery myths</vt:lpstr>
      <vt:lpstr>Supplements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Voskuil, Caleb C</dc:creator>
  <cp:lastModifiedBy>Voskuil, Caleb C</cp:lastModifiedBy>
  <cp:revision>1</cp:revision>
  <dcterms:created xsi:type="dcterms:W3CDTF">2025-10-08T18:35:51Z</dcterms:created>
  <dcterms:modified xsi:type="dcterms:W3CDTF">2025-10-08T18:54:20Z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99fcdbe-77c1-4701-93eb-126e2506d6ae_Enabled">
    <vt:lpwstr>true</vt:lpwstr>
  </property>
  <property fmtid="{D5CDD505-2E9C-101B-9397-08002B2CF9AE}" pid="3" name="MSIP_Label_599fcdbe-77c1-4701-93eb-126e2506d6ae_SetDate">
    <vt:lpwstr>2025-10-08T18:54:15Z</vt:lpwstr>
  </property>
  <property fmtid="{D5CDD505-2E9C-101B-9397-08002B2CF9AE}" pid="4" name="MSIP_Label_599fcdbe-77c1-4701-93eb-126e2506d6ae_Method">
    <vt:lpwstr>Standard</vt:lpwstr>
  </property>
  <property fmtid="{D5CDD505-2E9C-101B-9397-08002B2CF9AE}" pid="5" name="MSIP_Label_599fcdbe-77c1-4701-93eb-126e2506d6ae_Name">
    <vt:lpwstr>599fcdbe-77c1-4701-93eb-126e2506d6ae</vt:lpwstr>
  </property>
  <property fmtid="{D5CDD505-2E9C-101B-9397-08002B2CF9AE}" pid="6" name="MSIP_Label_599fcdbe-77c1-4701-93eb-126e2506d6ae_SiteId">
    <vt:lpwstr>fe30bbe0-7bc0-4bb6-964f-60db53a84dd3</vt:lpwstr>
  </property>
  <property fmtid="{D5CDD505-2E9C-101B-9397-08002B2CF9AE}" pid="7" name="MSIP_Label_599fcdbe-77c1-4701-93eb-126e2506d6ae_ActionId">
    <vt:lpwstr>1c4c393e-3eb0-4f1f-8e19-1e764cbafb9d</vt:lpwstr>
  </property>
  <property fmtid="{D5CDD505-2E9C-101B-9397-08002B2CF9AE}" pid="8" name="MSIP_Label_599fcdbe-77c1-4701-93eb-126e2506d6ae_ContentBits">
    <vt:lpwstr>0</vt:lpwstr>
  </property>
  <property fmtid="{D5CDD505-2E9C-101B-9397-08002B2CF9AE}" pid="9" name="MSIP_Label_599fcdbe-77c1-4701-93eb-126e2506d6ae_Tag">
    <vt:lpwstr>10, 3, 0, 1</vt:lpwstr>
  </property>
</Properties>
</file>